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notesSlides/notesSlide12.xml" ContentType="application/vnd.openxmlformats-officedocument.presentationml.notesSlide+xml"/>
  <Override PartName="/ppt/media/image6.jpeg" ContentType="image/jpeg"/>
  <Override PartName="/ppt/media/image7.jpeg" ContentType="image/jpeg"/>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 name="Shape 38"/>
          <p:cNvSpPr/>
          <p:nvPr>
            <p:ph type="sldImg"/>
          </p:nvPr>
        </p:nvSpPr>
        <p:spPr>
          <a:xfrm>
            <a:off x="1143000" y="685800"/>
            <a:ext cx="4572000" cy="3429000"/>
          </a:xfrm>
          <a:prstGeom prst="rect">
            <a:avLst/>
          </a:prstGeom>
        </p:spPr>
        <p:txBody>
          <a:bodyPr/>
          <a:lstStyle/>
          <a:p>
            <a:pPr/>
          </a:p>
        </p:txBody>
      </p:sp>
      <p:sp>
        <p:nvSpPr>
          <p:cNvPr id="39" name="Shape 3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 Id="rId3" Type="http://schemas.openxmlformats.org/officeDocument/2006/relationships/hyperlink" Target="http://jlsp.law.columbia.edu/2020/02/13/inaccessible-pizza-delivery-and-the-future-of-the-ada/" TargetMode="Externa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 name="Shape 54"/>
          <p:cNvSpPr/>
          <p:nvPr>
            <p:ph type="sldImg"/>
          </p:nvPr>
        </p:nvSpPr>
        <p:spPr>
          <a:prstGeom prst="rect">
            <a:avLst/>
          </a:prstGeom>
        </p:spPr>
        <p:txBody>
          <a:bodyPr/>
          <a:lstStyle/>
          <a:p>
            <a:pPr/>
          </a:p>
        </p:txBody>
      </p:sp>
      <p:sp>
        <p:nvSpPr>
          <p:cNvPr id="55" name="Shape 55"/>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pPr/>
            <a:r>
              <a:t>For Amazon's A.I. system define how you would re-design for the system to follow these A.I. guidelines.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a:p>
        </p:txBody>
      </p:sp>
      <p:sp>
        <p:nvSpPr>
          <p:cNvPr id="63" name="Shape 6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a:p>
        </p:txBody>
      </p:sp>
      <p:sp>
        <p:nvSpPr>
          <p:cNvPr id="70" name="Shape 70"/>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a:p>
        </p:txBody>
      </p:sp>
      <p:sp>
        <p:nvSpPr>
          <p:cNvPr id="77" name="Shape 77"/>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a:p>
        </p:txBody>
      </p:sp>
      <p:sp>
        <p:nvSpPr>
          <p:cNvPr id="94" name="Shape 9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a:p>
        </p:txBody>
      </p:sp>
      <p:sp>
        <p:nvSpPr>
          <p:cNvPr id="104" name="Shape 104"/>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invalidUrl="" action="" tgtFrame="" tooltip="" history="1" highlightClick="0" endSnd="0"/>
              </a:rPr>
              <a:t>http://jlsp.law.columbia.edu/2020/02/13/inaccessible-pizza-delivery-and-the-future-of-the-ada/</a:t>
            </a:r>
            <a:r>
              <a:rPr u="none">
                <a:solidFill>
                  <a:srgbClr val="000000"/>
                </a:solidFill>
              </a:rPr>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Shape 122"/>
          <p:cNvSpPr/>
          <p:nvPr>
            <p:ph type="sldImg"/>
          </p:nvPr>
        </p:nvSpPr>
        <p:spPr>
          <a:prstGeom prst="rect">
            <a:avLst/>
          </a:prstGeom>
        </p:spPr>
        <p:txBody>
          <a:bodyPr/>
          <a:lstStyle/>
          <a:p>
            <a:pPr/>
          </a:p>
        </p:txBody>
      </p:sp>
      <p:sp>
        <p:nvSpPr>
          <p:cNvPr id="123" name="Shape 123"/>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pPr/>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11" name="Title Text"/>
          <p:cNvSpPr txBox="1"/>
          <p:nvPr>
            <p:ph type="title"/>
          </p:nvPr>
        </p:nvSpPr>
        <p:spPr>
          <a:prstGeom prst="rect">
            <a:avLst/>
          </a:prstGeom>
        </p:spPr>
        <p:txBody>
          <a:bodyPr/>
          <a:lstStyle/>
          <a:p>
            <a:pPr/>
            <a:r>
              <a:t>Title Text</a:t>
            </a:r>
          </a:p>
        </p:txBody>
      </p:sp>
      <p:sp>
        <p:nvSpPr>
          <p:cNvPr id="1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9" name="Title Text"/>
          <p:cNvSpPr txBox="1"/>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pPr/>
            <a:r>
              <a:t>Title Text</a:t>
            </a:r>
          </a:p>
        </p:txBody>
      </p:sp>
      <p:sp>
        <p:nvSpPr>
          <p:cNvPr id="20" name="Body Level One…"/>
          <p:cNvSpPr txBox="1"/>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29" name="Title Text"/>
          <p:cNvSpPr txBox="1"/>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pPr/>
            <a:r>
              <a:t>Title Text</a:t>
            </a:r>
          </a:p>
        </p:txBody>
      </p:sp>
      <p:sp>
        <p:nvSpPr>
          <p:cNvPr id="30" name="Body Level One…"/>
          <p:cNvSpPr txBox="1"/>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Lst>
  <p:transition xmlns:p14="http://schemas.microsoft.com/office/powerpoint/2010/main" spd="med" advClick="1"/>
  <p:txStyles>
    <p:titleStyle>
      <a:lvl1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b="0" baseline="0" cap="none" i="0" spc="0" strike="noStrike" sz="11600" u="none">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b="0" baseline="0" cap="none" i="0" spc="0" strike="noStrike" sz="4800" u="none">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 Id="rId5"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www.nytimes.com/interactive/2015/business/international/vw-diesel-emissions-scandal-explained.htm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www.wsj.com/articles/BL-DGB-42522" TargetMode="External"/><Relationship Id="rId6" Type="http://schemas.openxmlformats.org/officeDocument/2006/relationships/hyperlink" Target="https://www.wired.com/story/when-it-comes-to-gorillas-google-photos-remains-blind/"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microsoft.com/en-us/research/uploads/prod/2020/03/Guidelines_summary_image@2x.png" TargetMode="Externa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 Id="rId3"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propublica.org/article/how-we-analyzed-the-compas-recidivism-algorithm"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 Id="rId5"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hyperlink" Target="https://arxiv.org/pdf/1906.02243.pdf" TargetMode="External"/><Relationship Id="rId5" Type="http://schemas.openxmlformats.org/officeDocument/2006/relationships/image" Target="../media/image6.png"/><Relationship Id="rId6" Type="http://schemas.openxmlformats.org/officeDocument/2006/relationships/hyperlink" Target="https://www.theregister.com/2020/11/04/gpt3_carbon_footprint_estimate/"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 name="CS 4530/5500…"/>
          <p:cNvSpPr txBox="1"/>
          <p:nvPr>
            <p:ph type="title"/>
          </p:nvPr>
        </p:nvSpPr>
        <p:spPr>
          <a:prstGeom prst="rect">
            <a:avLst/>
          </a:prstGeom>
        </p:spPr>
        <p:txBody>
          <a:bodyPr/>
          <a:lstStyle/>
          <a:p>
            <a:pPr/>
            <a:r>
              <a:t>CS 4530</a:t>
            </a:r>
          </a:p>
          <a:p>
            <a:pPr/>
            <a:r>
              <a:t>Fundamentals of Software Engineering</a:t>
            </a:r>
          </a:p>
          <a:p>
            <a:pPr/>
          </a:p>
          <a:p>
            <a:pPr/>
            <a:r>
              <a:t>Module 18: Engineering Software for Equity</a:t>
            </a:r>
          </a:p>
        </p:txBody>
      </p:sp>
      <p:sp>
        <p:nvSpPr>
          <p:cNvPr id="42" name="Jonathan Bell, Frank Tip, Mitch Wand…"/>
          <p:cNvSpPr txBox="1"/>
          <p:nvPr>
            <p:ph type="body" sz="half" idx="1"/>
          </p:nvPr>
        </p:nvSpPr>
        <p:spPr>
          <a:prstGeom prst="rect">
            <a:avLst/>
          </a:prstGeom>
        </p:spPr>
        <p:txBody>
          <a:bodyPr/>
          <a:lstStyle/>
          <a:p>
            <a:pPr/>
            <a:r>
              <a:t>Jonathan Bell, Adeel Bhutta, Jan Vitek, Mitch Wand</a:t>
            </a:r>
          </a:p>
          <a:p>
            <a:pPr/>
            <a:r>
              <a:t>Khoury College of Computer Sciences</a:t>
            </a:r>
          </a:p>
        </p:txBody>
      </p:sp>
      <p:sp>
        <p:nvSpPr>
          <p:cNvPr id="43"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 name="Rectangle 5"/>
          <p:cNvSpPr txBox="1"/>
          <p:nvPr/>
        </p:nvSpPr>
        <p:spPr>
          <a:xfrm>
            <a:off x="105566" y="12835870"/>
            <a:ext cx="8443913" cy="483910"/>
          </a:xfrm>
          <a:prstGeom prst="rect">
            <a:avLst/>
          </a:prstGeom>
          <a:ln w="12700">
            <a:miter lim="400000"/>
          </a:ln>
          <a:extLst>
            <a:ext uri="{C572A759-6A51-4108-AA02-DFA0A04FC94B}">
              <ma14:wrappingTextBoxFlag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t>© 2022 Released under the </a:t>
            </a:r>
            <a:r>
              <a:rPr>
                <a:hlinkClick r:id="rId2" invalidUrl="" action="" tgtFrame="" tooltip="" history="1" highlightClick="0" endSnd="0"/>
              </a:rPr>
              <a:t>CC BY-SA</a:t>
            </a:r>
            <a:r>
              <a:t> license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Google Shape;138;p8"/>
          <p:cNvSpPr txBox="1"/>
          <p:nvPr>
            <p:ph type="title"/>
          </p:nvPr>
        </p:nvSpPr>
        <p:spPr>
          <a:prstGeom prst="rect">
            <a:avLst/>
          </a:prstGeom>
        </p:spPr>
        <p:txBody>
          <a:bodyPr/>
          <a:lstStyle/>
          <a:p>
            <a:pPr/>
            <a:r>
              <a:t>UIs discriminate against differently-abled</a:t>
            </a:r>
          </a:p>
        </p:txBody>
      </p:sp>
      <p:sp>
        <p:nvSpPr>
          <p:cNvPr id="107" name="Google Shape;139;p8"/>
          <p:cNvSpPr txBox="1"/>
          <p:nvPr>
            <p:ph type="body" idx="1"/>
          </p:nvPr>
        </p:nvSpPr>
        <p:spPr>
          <a:prstGeom prst="rect">
            <a:avLst/>
          </a:prstGeom>
        </p:spPr>
        <p:txBody>
          <a:bodyPr/>
          <a:lstStyle/>
          <a:p>
            <a:pPr/>
            <a:r>
              <a:t>Inclusivity and Accessibility: Domino’s Pizza LLC v. Robles</a:t>
            </a:r>
          </a:p>
        </p:txBody>
      </p:sp>
      <p:sp>
        <p:nvSpPr>
          <p:cNvPr id="1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9" name="Google Shape;140;p8" descr="Google Shape;140;p8"/>
          <p:cNvPicPr>
            <a:picLocks noChangeAspect="1"/>
          </p:cNvPicPr>
          <p:nvPr/>
        </p:nvPicPr>
        <p:blipFill>
          <a:blip r:embed="rId3">
            <a:extLst/>
          </a:blip>
          <a:srcRect l="0" t="0" r="0"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4" invalidUrl="" action="" tgtFrame="" tooltip="" history="1" highlightClick="0" endSnd="0"/>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extLst/>
          </a:blip>
          <a:srcRect l="4828" t="7897" r="2119" b="0"/>
          <a:stretch>
            <a:fillRect/>
          </a:stretch>
        </p:blipFill>
        <p:spPr>
          <a:xfrm>
            <a:off x="7347539" y="8221703"/>
            <a:ext cx="17643499" cy="545426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extLst/>
          </a:blip>
          <a:srcRect l="8093" t="5734" r="0" b="0"/>
          <a:stretch>
            <a:fillRect/>
          </a:stretch>
        </p:blipFill>
        <p:spPr>
          <a:xfrm>
            <a:off x="10357368" y="1966215"/>
            <a:ext cx="14356285" cy="10613293"/>
          </a:xfrm>
          <a:prstGeom prst="rect">
            <a:avLst/>
          </a:prstGeom>
          <a:ln w="12700">
            <a:miter lim="400000"/>
          </a:ln>
        </p:spPr>
      </p:pic>
      <p:sp>
        <p:nvSpPr>
          <p:cNvPr id="116" name="Google Shape;147;p9"/>
          <p:cNvSpPr txBox="1"/>
          <p:nvPr>
            <p:ph type="title"/>
          </p:nvPr>
        </p:nvSpPr>
        <p:spPr>
          <a:prstGeom prst="rect">
            <a:avLst/>
          </a:prstGeom>
        </p:spPr>
        <p:txBody>
          <a:bodyPr/>
          <a:lstStyle/>
          <a:p>
            <a:pPr/>
            <a:r>
              <a:t>Software evades regulation</a:t>
            </a:r>
          </a:p>
        </p:txBody>
      </p:sp>
      <p:sp>
        <p:nvSpPr>
          <p:cNvPr id="117" name="Google Shape;148;p9"/>
          <p:cNvSpPr txBox="1"/>
          <p:nvPr>
            <p:ph type="body" idx="1"/>
          </p:nvPr>
        </p:nvSpPr>
        <p:spPr>
          <a:prstGeom prst="rect">
            <a:avLst/>
          </a:prstGeom>
        </p:spPr>
        <p:txBody>
          <a:bodyPr/>
          <a:lstStyle/>
          <a:p>
            <a:pPr/>
            <a:r>
              <a:t>Example: Volkswagen diesel emissions</a:t>
            </a:r>
          </a:p>
        </p:txBody>
      </p:sp>
      <p:sp>
        <p:nvSpPr>
          <p:cNvPr id="1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9" name="Google Shape;149;p9" descr="Google Shape;149;p9"/>
          <p:cNvPicPr>
            <a:picLocks noChangeAspect="1"/>
          </p:cNvPicPr>
          <p:nvPr/>
        </p:nvPicPr>
        <p:blipFill>
          <a:blip r:embed="rId4">
            <a:extLst/>
          </a:blip>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5" invalidUrl="" action="" tgtFrame="" tooltip="" history="1" highlightClick="0" endSnd="0"/>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pPr/>
            <a:r>
              <a:t>$14.7 billion settlement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Google Shape;157;p10"/>
          <p:cNvSpPr txBox="1"/>
          <p:nvPr>
            <p:ph type="title"/>
          </p:nvPr>
        </p:nvSpPr>
        <p:spPr>
          <a:prstGeom prst="rect">
            <a:avLst/>
          </a:prstGeom>
        </p:spPr>
        <p:txBody>
          <a:bodyPr/>
          <a:lstStyle/>
          <a:p>
            <a:pPr/>
            <a:r>
              <a:t>Bias is the Default</a:t>
            </a:r>
          </a:p>
        </p:txBody>
      </p:sp>
      <p:sp>
        <p:nvSpPr>
          <p:cNvPr id="126" name="Google Shape;158;p10"/>
          <p:cNvSpPr txBox="1"/>
          <p:nvPr>
            <p:ph type="body" sz="quarter" idx="1"/>
          </p:nvPr>
        </p:nvSpPr>
        <p:spPr>
          <a:xfrm>
            <a:off x="671465" y="1886743"/>
            <a:ext cx="23392404" cy="2651127"/>
          </a:xfrm>
          <a:prstGeom prst="rect">
            <a:avLst/>
          </a:prstGeom>
        </p:spPr>
        <p:txBody>
          <a:bodyPr/>
          <a:lstStyle/>
          <a:p>
            <a:pPr/>
            <a:r>
              <a:t>Example: Google Photos auto-tagging </a:t>
            </a:r>
          </a:p>
        </p:txBody>
      </p:sp>
      <p:sp>
        <p:nvSpPr>
          <p:cNvPr id="12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8" name="Google Shape;159;p10" descr="Google Shape;159;p10"/>
          <p:cNvPicPr>
            <a:picLocks noChangeAspect="1"/>
          </p:cNvPicPr>
          <p:nvPr/>
        </p:nvPicPr>
        <p:blipFill>
          <a:blip r:embed="rId3">
            <a:extLst/>
          </a:blip>
          <a:srcRect l="0" t="0" r="0" b="11844"/>
          <a:stretch>
            <a:fillRect/>
          </a:stretch>
        </p:blipFill>
        <p:spPr>
          <a:xfrm>
            <a:off x="15987" y="3410205"/>
            <a:ext cx="12470961" cy="8989885"/>
          </a:xfrm>
          <a:prstGeom prst="rect">
            <a:avLst/>
          </a:prstGeom>
          <a:ln w="12700">
            <a:miter lim="400000"/>
          </a:ln>
        </p:spPr>
      </p:pic>
      <p:pic>
        <p:nvPicPr>
          <p:cNvPr id="129" name="Google Shape;160;p10" descr="Google Shape;160;p10"/>
          <p:cNvPicPr>
            <a:picLocks noChangeAspect="1"/>
          </p:cNvPicPr>
          <p:nvPr/>
        </p:nvPicPr>
        <p:blipFill>
          <a:blip r:embed="rId4">
            <a:extLst/>
          </a:blip>
          <a:stretch>
            <a:fillRect/>
          </a:stretch>
        </p:blipFill>
        <p:spPr>
          <a:xfrm>
            <a:off x="14647028" y="1735587"/>
            <a:ext cx="10079941" cy="13547011"/>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5" invalidUrl="" action="" tgtFrame="" tooltip="" history="1" highlightClick="0" endSnd="0"/>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6" invalidUrl="" action="" tgtFrame="" tooltip="" history="1" highlightClick="0" endSnd="0"/>
              </a:rPr>
              <a:t>https://www.wired.com/story/when-it-comes-to-gorillas-google-photos-remains-blind/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Google Shape;167;p11"/>
          <p:cNvSpPr txBox="1"/>
          <p:nvPr>
            <p:ph type="title"/>
          </p:nvPr>
        </p:nvSpPr>
        <p:spPr>
          <a:prstGeom prst="rect">
            <a:avLst/>
          </a:prstGeom>
        </p:spPr>
        <p:txBody>
          <a:bodyPr/>
          <a:lstStyle/>
          <a:p>
            <a:pPr/>
            <a:r>
              <a:t>Reflecting on these examples</a:t>
            </a:r>
          </a:p>
        </p:txBody>
      </p:sp>
      <p:sp>
        <p:nvSpPr>
          <p:cNvPr id="136" name="Google Shape;168;p11"/>
          <p:cNvSpPr txBox="1"/>
          <p:nvPr>
            <p:ph type="body" idx="1"/>
          </p:nvPr>
        </p:nvSpPr>
        <p:spPr>
          <a:prstGeom prst="rect">
            <a:avLst/>
          </a:prstGeom>
        </p:spPr>
        <p:txBody>
          <a:bodyPr/>
          <a:lstStyle/>
          <a:p>
            <a:pPr/>
            <a:r>
              <a:t>Personal philosophies and business cases</a:t>
            </a:r>
          </a:p>
        </p:txBody>
      </p:sp>
      <p:sp>
        <p:nvSpPr>
          <p:cNvPr id="1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8" name="Google Shape;169;p11" descr="Google Shape;169;p11"/>
          <p:cNvPicPr>
            <a:picLocks noChangeAspect="1"/>
          </p:cNvPicPr>
          <p:nvPr/>
        </p:nvPicPr>
        <p:blipFill>
          <a:blip r:embed="rId3">
            <a:extLst/>
          </a:blip>
          <a:srcRect l="0" t="17785" r="0" b="0"/>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extLst/>
          </a:blip>
          <a:srcRect l="0" t="17212" r="0" b="0"/>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extLst/>
          </a:blip>
          <a:srcRect l="0" t="17242" r="0" b="0"/>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extLst/>
          </a:blip>
          <a:srcRect l="0" t="17213" r="0" b="0"/>
          <a:stretch>
            <a:fillRect/>
          </a:stretch>
        </p:blipFill>
        <p:spPr>
          <a:xfrm>
            <a:off x="12930158" y="8814576"/>
            <a:ext cx="10363467" cy="482600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Google Shape;177;p12"/>
          <p:cNvSpPr txBox="1"/>
          <p:nvPr>
            <p:ph type="title"/>
          </p:nvPr>
        </p:nvSpPr>
        <p:spPr>
          <a:prstGeom prst="rect">
            <a:avLst/>
          </a:prstGeom>
        </p:spPr>
        <p:txBody>
          <a:bodyPr/>
          <a:lstStyle/>
          <a:p>
            <a:pPr/>
            <a:r>
              <a:t>More than </a:t>
            </a:r>
            <a:r>
              <a:rPr i="1"/>
              <a:t>don’t be evil</a:t>
            </a:r>
          </a:p>
        </p:txBody>
      </p:sp>
      <p:sp>
        <p:nvSpPr>
          <p:cNvPr id="146" name="Google Shape;178;p12"/>
          <p:cNvSpPr txBox="1"/>
          <p:nvPr>
            <p:ph type="body" idx="1"/>
          </p:nvPr>
        </p:nvSpPr>
        <p:spPr>
          <a:prstGeom prst="rect">
            <a:avLst/>
          </a:prstGeom>
        </p:spPr>
        <p:txBody>
          <a:bodyPr/>
          <a:lstStyle/>
          <a:p>
            <a:pPr/>
            <a:r>
              <a:t>Engineering equitable software requires conscious effort</a:t>
            </a:r>
          </a:p>
          <a:p>
            <a:pPr lvl="1" marL="1154811"/>
            <a:r>
              <a:t>How do we determine what “the right thing” is?</a:t>
            </a:r>
          </a:p>
          <a:p>
            <a:pPr lvl="1" marL="1154811"/>
            <a:r>
              <a:t>How do we convince our investors/managers to take this action?</a:t>
            </a:r>
          </a:p>
        </p:txBody>
      </p:sp>
      <p:sp>
        <p:nvSpPr>
          <p:cNvPr id="1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Google Shape;184;g15e7e72aa08_0_47"/>
          <p:cNvSpPr txBox="1"/>
          <p:nvPr>
            <p:ph type="title"/>
          </p:nvPr>
        </p:nvSpPr>
        <p:spPr>
          <a:prstGeom prst="rect">
            <a:avLst/>
          </a:prstGeom>
        </p:spPr>
        <p:txBody>
          <a:bodyPr/>
          <a:lstStyle/>
          <a:p>
            <a:pPr/>
            <a:r>
              <a:t>How to mitigate harms in software?</a:t>
            </a:r>
          </a:p>
        </p:txBody>
      </p:sp>
      <p:sp>
        <p:nvSpPr>
          <p:cNvPr id="152" name="Google Shape;185;g15e7e72aa08_0_47"/>
          <p:cNvSpPr txBox="1"/>
          <p:nvPr>
            <p:ph type="body" idx="1"/>
          </p:nvPr>
        </p:nvSpPr>
        <p:spPr>
          <a:prstGeom prst="rect">
            <a:avLst/>
          </a:prstGeom>
        </p:spPr>
        <p:txBody>
          <a:bodyPr/>
          <a:lstStyle/>
          <a:p>
            <a:pPr>
              <a:lnSpc>
                <a:spcPct val="100000"/>
              </a:lnSpc>
            </a:pPr>
            <a:r>
              <a:t>What are you trying to solve?​</a:t>
            </a:r>
          </a:p>
          <a:p>
            <a:pPr lvl="1"/>
            <a:r>
              <a:t>For every software you create, include a wide range of people to use it</a:t>
            </a:r>
          </a:p>
          <a:p>
            <a:pPr lvl="1"/>
            <a:r>
              <a:t>Including more people helps detect biases and harms</a:t>
            </a:r>
          </a:p>
          <a:p>
            <a:pPr lvl="1"/>
            <a:r>
              <a:t>Iterate your software throughout its entire life cycle. </a:t>
            </a:r>
          </a:p>
        </p:txBody>
      </p:sp>
      <p:sp>
        <p:nvSpPr>
          <p:cNvPr id="15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4" name="Google Shape;187;g15e7e72aa08_0_47" descr="Google Shape;187;g15e7e72aa08_0_47"/>
          <p:cNvPicPr>
            <a:picLocks noChangeAspect="1"/>
          </p:cNvPicPr>
          <p:nvPr/>
        </p:nvPicPr>
        <p:blipFill>
          <a:blip r:embed="rId2">
            <a:extLst/>
          </a:blip>
          <a:stretch>
            <a:fillRect/>
          </a:stretch>
        </p:blipFill>
        <p:spPr>
          <a:xfrm>
            <a:off x="16839679" y="6254156"/>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extLst/>
          </a:blip>
          <a:stretch>
            <a:fillRect/>
          </a:stretch>
        </p:blipFill>
        <p:spPr>
          <a:xfrm>
            <a:off x="12721225" y="6966300"/>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Google Shape;194;g15e7e72aa08_0_60"/>
          <p:cNvSpPr txBox="1"/>
          <p:nvPr>
            <p:ph type="title"/>
          </p:nvPr>
        </p:nvSpPr>
        <p:spPr>
          <a:xfrm>
            <a:off x="244049" y="924624"/>
            <a:ext cx="23895902" cy="5228402"/>
          </a:xfrm>
          <a:prstGeom prst="rect">
            <a:avLst/>
          </a:prstGeom>
        </p:spPr>
        <p:txBody>
          <a:bodyPr/>
          <a:lstStyle/>
          <a:p>
            <a:pPr/>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invalidUrl="" action="" tgtFrame="" tooltip="" history="1" highlightClick="0" endSnd="0"/>
              </a:defRPr>
            </a:lvl1pPr>
          </a:lstStyle>
          <a:p>
            <a:pPr>
              <a:defRPr>
                <a:solidFill>
                  <a:srgbClr val="000000"/>
                </a:solidFill>
                <a:uFillTx/>
              </a:defRPr>
            </a:pPr>
            <a:r>
              <a:rPr>
                <a:solidFill>
                  <a:srgbClr val="0000FF"/>
                </a:solidFill>
                <a:uFill>
                  <a:solidFill>
                    <a:srgbClr val="0000FF"/>
                  </a:solidFill>
                </a:uFill>
                <a:hlinkClick r:id="rId2" invalidUrl="" action="" tgtFrame="" tooltip="" history="1" highlightClick="0" endSnd="0"/>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extLst/>
          </a:blip>
          <a:stretch>
            <a:fillRect/>
          </a:stretch>
        </p:blipFill>
        <p:spPr>
          <a:xfrm>
            <a:off x="15417837" y="4275283"/>
            <a:ext cx="8472788" cy="646321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extLst/>
          </a:blip>
          <a:srcRect l="10739" t="13489" r="0" b="0"/>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a:solidFill>
                  <a:srgbClr val="000000"/>
                </a:solidFill>
              </a:defRPr>
            </a:lvl1pPr>
          </a:lstStyle>
          <a:p>
            <a:pPr/>
            <a:r>
              <a:t> </a:t>
            </a:r>
          </a:p>
        </p:txBody>
      </p:sp>
      <p:pic>
        <p:nvPicPr>
          <p:cNvPr id="164" name="Google Shape;203;g15e7e72aa08_0_66" descr="Google Shape;203;g15e7e72aa08_0_66"/>
          <p:cNvPicPr>
            <a:picLocks noChangeAspect="1"/>
          </p:cNvPicPr>
          <p:nvPr/>
        </p:nvPicPr>
        <p:blipFill>
          <a:blip r:embed="rId3">
            <a:extLst/>
          </a:blip>
          <a:stretch>
            <a:fillRect/>
          </a:stretch>
        </p:blipFill>
        <p:spPr>
          <a:xfrm>
            <a:off x="17529962" y="304800"/>
            <a:ext cx="6854038" cy="52284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extLst/>
          </a:blip>
          <a:stretch>
            <a:fillRect/>
          </a:stretch>
        </p:blipFill>
        <p:spPr>
          <a:xfrm>
            <a:off x="-334920" y="286465"/>
            <a:ext cx="25282439" cy="12450324"/>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a:solidFill>
                  <a:srgbClr val="000000"/>
                </a:solidFill>
              </a:defRPr>
            </a:lvl1pPr>
          </a:lstStyle>
          <a:p>
            <a:pPr/>
            <a:r>
              <a:t> </a:t>
            </a:r>
          </a:p>
        </p:txBody>
      </p:sp>
      <p:pic>
        <p:nvPicPr>
          <p:cNvPr id="168" name="Google Shape;210;g15e7e72aa08_0_74" descr="Google Shape;210;g15e7e72aa08_0_74"/>
          <p:cNvPicPr>
            <a:picLocks noChangeAspect="1"/>
          </p:cNvPicPr>
          <p:nvPr/>
        </p:nvPicPr>
        <p:blipFill>
          <a:blip r:embed="rId3">
            <a:extLst/>
          </a:blip>
          <a:stretch>
            <a:fillRect/>
          </a:stretch>
        </p:blipFill>
        <p:spPr>
          <a:xfrm>
            <a:off x="21459099" y="11568300"/>
            <a:ext cx="2431525" cy="185482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extLst/>
          </a:blip>
          <a:stretch>
            <a:fillRect/>
          </a:stretch>
        </p:blipFill>
        <p:spPr>
          <a:xfrm>
            <a:off x="-516912" y="1476898"/>
            <a:ext cx="25053051" cy="8550831"/>
          </a:xfrm>
          <a:prstGeom prst="rect">
            <a:avLst/>
          </a:prstGeom>
          <a:ln w="12700">
            <a:miter lim="400000"/>
          </a:ln>
        </p:spPr>
      </p:pic>
      <p:pic>
        <p:nvPicPr>
          <p:cNvPr id="171" name="Google Shape;216;g15e7e72aa08_0_82" descr="Google Shape;216;g15e7e72aa08_0_82"/>
          <p:cNvPicPr>
            <a:picLocks noChangeAspect="1"/>
          </p:cNvPicPr>
          <p:nvPr/>
        </p:nvPicPr>
        <p:blipFill>
          <a:blip r:embed="rId3">
            <a:extLst/>
          </a:blip>
          <a:stretch>
            <a:fillRect/>
          </a:stretch>
        </p:blipFill>
        <p:spPr>
          <a:xfrm>
            <a:off x="20837650" y="11031349"/>
            <a:ext cx="3199401" cy="24405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 name="Learning Goals"/>
          <p:cNvSpPr txBox="1"/>
          <p:nvPr>
            <p:ph type="title"/>
          </p:nvPr>
        </p:nvSpPr>
        <p:spPr>
          <a:prstGeom prst="rect">
            <a:avLst/>
          </a:prstGeom>
        </p:spPr>
        <p:txBody>
          <a:bodyPr/>
          <a:lstStyle/>
          <a:p>
            <a:pPr/>
            <a:r>
              <a:t>Learning Goals</a:t>
            </a:r>
          </a:p>
        </p:txBody>
      </p:sp>
      <p:sp>
        <p:nvSpPr>
          <p:cNvPr id="47" name="By the end of this lesson, you should be able to…"/>
          <p:cNvSpPr txBox="1"/>
          <p:nvPr>
            <p:ph type="body" idx="1"/>
          </p:nvPr>
        </p:nvSpPr>
        <p:spPr>
          <a:prstGeom prst="rect">
            <a:avLst/>
          </a:prstGeom>
        </p:spPr>
        <p:txBody>
          <a:bodyPr/>
          <a:lstStyle/>
          <a:p>
            <a:pPr/>
            <a:r>
              <a:t>By the end of this lesson, you should be able to…</a:t>
            </a:r>
          </a:p>
          <a:p>
            <a:pPr lvl="1">
              <a:lnSpc>
                <a:spcPct val="90000"/>
              </a:lnSpc>
            </a:pPr>
            <a:r>
              <a:t>Illustrate how software can cause inadvertent harm or amplify inequities</a:t>
            </a:r>
          </a:p>
          <a:p>
            <a:pPr lvl="1">
              <a:lnSpc>
                <a:spcPct val="90000"/>
              </a:lnSpc>
            </a:pPr>
            <a:r>
              <a:t>Explain the role of software engineers in avoiding such harms</a:t>
            </a:r>
          </a:p>
        </p:txBody>
      </p:sp>
      <p:sp>
        <p:nvSpPr>
          <p:cNvPr id="48"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extLst/>
          </a:blip>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extLst/>
          </a:blip>
          <a:srcRect l="68412" t="7320" r="0" b="36511"/>
          <a:stretch>
            <a:fillRect/>
          </a:stretch>
        </p:blipFill>
        <p:spPr>
          <a:xfrm>
            <a:off x="-960999" y="7301421"/>
            <a:ext cx="10665880" cy="65008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Learning Goals"/>
          <p:cNvSpPr txBox="1"/>
          <p:nvPr>
            <p:ph type="title"/>
          </p:nvPr>
        </p:nvSpPr>
        <p:spPr>
          <a:prstGeom prst="rect">
            <a:avLst/>
          </a:prstGeom>
        </p:spPr>
        <p:txBody>
          <a:bodyPr/>
          <a:lstStyle/>
          <a:p>
            <a:pPr/>
            <a:r>
              <a:t>Learning Goals</a:t>
            </a:r>
          </a:p>
        </p:txBody>
      </p:sp>
      <p:sp>
        <p:nvSpPr>
          <p:cNvPr id="177" name="By the end of this lesson, you should be able to…"/>
          <p:cNvSpPr txBox="1"/>
          <p:nvPr>
            <p:ph type="body" idx="1"/>
          </p:nvPr>
        </p:nvSpPr>
        <p:spPr>
          <a:prstGeom prst="rect">
            <a:avLst/>
          </a:prstGeom>
        </p:spPr>
        <p:txBody>
          <a:bodyPr/>
          <a:lstStyle/>
          <a:p>
            <a:pPr/>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Google Shape;227;g15e7e72aa08_0_107"/>
          <p:cNvSpPr txBox="1"/>
          <p:nvPr>
            <p:ph type="title"/>
          </p:nvPr>
        </p:nvSpPr>
        <p:spPr>
          <a:prstGeom prst="rect">
            <a:avLst/>
          </a:prstGeom>
        </p:spPr>
        <p:txBody>
          <a:bodyPr/>
          <a:lstStyle/>
          <a:p>
            <a:pPr/>
            <a:r>
              <a:t>Exercise</a:t>
            </a:r>
          </a:p>
        </p:txBody>
      </p:sp>
      <p:sp>
        <p:nvSpPr>
          <p:cNvPr id="181" name="Google Shape;228;g15e7e72aa08_0_107"/>
          <p:cNvSpPr txBox="1"/>
          <p:nvPr>
            <p:ph type="body" idx="1"/>
          </p:nvPr>
        </p:nvSpPr>
        <p:spPr>
          <a:prstGeom prst="rect">
            <a:avLst/>
          </a:prstGeom>
        </p:spPr>
        <p:txBody>
          <a:bodyPr lIns="50800" tIns="50800" rIns="50800" bIns="50800"/>
          <a:lstStyle>
            <a:lvl1pPr>
              <a:spcBef>
                <a:spcPts val="4500"/>
              </a:spcBef>
              <a:defRPr sz="4800"/>
            </a:lvl1pPr>
          </a:lstStyle>
          <a:p>
            <a:pPr/>
            <a:r>
              <a:t>Team up and propose actionable ideas to re-design Amazon’s Hiring Software</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a:solidFill>
                  <a:srgbClr val="000000"/>
                </a:solidFill>
              </a:defRPr>
            </a:lvl1pPr>
          </a:lstStyle>
          <a:p>
            <a:pPr/>
            <a:r>
              <a:t> </a:t>
            </a:r>
          </a:p>
        </p:txBody>
      </p:sp>
      <p:pic>
        <p:nvPicPr>
          <p:cNvPr id="184" name="Google Shape;230;g15e7e72aa08_0_107" descr="Google Shape;230;g15e7e72aa08_0_107"/>
          <p:cNvPicPr>
            <a:picLocks noChangeAspect="1"/>
          </p:cNvPicPr>
          <p:nvPr/>
        </p:nvPicPr>
        <p:blipFill>
          <a:blip r:embed="rId3">
            <a:extLst/>
          </a:blip>
          <a:stretch>
            <a:fillRect/>
          </a:stretch>
        </p:blipFill>
        <p:spPr>
          <a:xfrm>
            <a:off x="0" y="4484324"/>
            <a:ext cx="24384001" cy="7429501"/>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a:solidFill>
                  <a:srgbClr val="000000"/>
                </a:solidFill>
              </a:defRPr>
            </a:lvl1pPr>
          </a:lstStyle>
          <a:p>
            <a:pP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 name="Google Shape;78;p3"/>
          <p:cNvSpPr txBox="1"/>
          <p:nvPr>
            <p:ph type="title"/>
          </p:nvPr>
        </p:nvSpPr>
        <p:spPr>
          <a:prstGeom prst="rect">
            <a:avLst/>
          </a:prstGeom>
        </p:spPr>
        <p:txBody>
          <a:bodyPr/>
          <a:lstStyle/>
          <a:p>
            <a:pPr/>
            <a:r>
              <a:t>Equity and Software</a:t>
            </a:r>
          </a:p>
        </p:txBody>
      </p:sp>
      <p:sp>
        <p:nvSpPr>
          <p:cNvPr id="51" name="Google Shape;79;p3"/>
          <p:cNvSpPr txBox="1"/>
          <p:nvPr>
            <p:ph type="body" idx="1"/>
          </p:nvPr>
        </p:nvSpPr>
        <p:spPr>
          <a:prstGeom prst="rect">
            <a:avLst/>
          </a:prstGeom>
        </p:spPr>
        <p:txBody>
          <a:bodyPr/>
          <a:lstStyle/>
          <a:p>
            <a:pPr algn="r">
              <a:lnSpc>
                <a:spcPct val="100000"/>
              </a:lnSpc>
              <a:defRPr i="1" sz="5900"/>
            </a:pPr>
            <a:r>
              <a:t>As new as software engineering is, </a:t>
            </a:r>
          </a:p>
          <a:p>
            <a:pPr algn="r">
              <a:lnSpc>
                <a:spcPct val="100000"/>
              </a:lnSpc>
              <a:defRPr i="1" sz="5900"/>
            </a:pPr>
            <a:r>
              <a:t>we’re newer still at understanding its impact on underrepresented people and diverse societies </a:t>
            </a:r>
          </a:p>
          <a:p>
            <a:pPr algn="r">
              <a:lnSpc>
                <a:spcPct val="100000"/>
              </a:lnSpc>
              <a:defRPr i="1" sz="5900"/>
            </a:pPr>
            <a:r>
              <a:t>We must recognize imbalance of power between those who make development decisions that impact the world </a:t>
            </a:r>
          </a:p>
          <a:p>
            <a:pPr algn="r">
              <a:lnSpc>
                <a:spcPct val="100000"/>
              </a:lnSpc>
              <a:defRPr i="1" sz="5900"/>
            </a:pPr>
            <a:r>
              <a:t>and those who simply must accept and live with those decisions that sometimes disadvantage already marginalized communities globally </a:t>
            </a:r>
          </a:p>
        </p:txBody>
      </p:sp>
      <p:sp>
        <p:nvSpPr>
          <p:cNvPr id="52"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pPr/>
            <a:r>
              <a:t>Quote: “Software Engineering at Google: Lessons Learned from Programming Over Time,” Wright et al, 2020 (O’Reilly)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 name="Google Shape;85;p4"/>
          <p:cNvSpPr txBox="1"/>
          <p:nvPr>
            <p:ph type="title"/>
          </p:nvPr>
        </p:nvSpPr>
        <p:spPr>
          <a:prstGeom prst="rect">
            <a:avLst/>
          </a:prstGeom>
        </p:spPr>
        <p:txBody>
          <a:bodyPr/>
          <a:lstStyle/>
          <a:p>
            <a:pPr/>
            <a:r>
              <a:t>Recognize inequities in your software</a:t>
            </a:r>
          </a:p>
        </p:txBody>
      </p:sp>
      <p:sp>
        <p:nvSpPr>
          <p:cNvPr id="58" name="One mark of an exceptional engineer is the ability to understand how products can advantage and disadvantage different groups of human beings…"/>
          <p:cNvSpPr txBox="1"/>
          <p:nvPr>
            <p:ph type="body" idx="1"/>
          </p:nvPr>
        </p:nvSpPr>
        <p:spPr>
          <a:xfrm>
            <a:off x="7633049" y="1886743"/>
            <a:ext cx="16430820" cy="11035111"/>
          </a:xfrm>
          <a:prstGeom prst="rect">
            <a:avLst/>
          </a:prstGeom>
        </p:spPr>
        <p:txBody>
          <a:bodyPr/>
          <a:lstStyle/>
          <a:p>
            <a:pPr marL="469900" indent="-300876" algn="r" defTabSz="914400">
              <a:lnSpc>
                <a:spcPct val="100000"/>
              </a:lnSpc>
              <a:spcBef>
                <a:spcPts val="0"/>
              </a:spcBef>
              <a:defRPr sz="4800"/>
            </a:pPr>
            <a:r>
              <a:rPr i="1"/>
              <a:t>One mark of an exceptional engineer is the ability to understand how products can advantage and disadvantage different groups of human beings</a:t>
            </a:r>
            <a:endParaRPr i="1"/>
          </a:p>
          <a:p>
            <a:pPr marL="469900" indent="-300876" algn="r" defTabSz="914400">
              <a:lnSpc>
                <a:spcPct val="100000"/>
              </a:lnSpc>
              <a:spcBef>
                <a:spcPts val="0"/>
              </a:spcBef>
              <a:defRPr i="1" sz="4800"/>
            </a:pPr>
          </a:p>
          <a:p>
            <a:pPr marL="469900" indent="-300876" algn="r" defTabSz="914400">
              <a:lnSpc>
                <a:spcPct val="100000"/>
              </a:lnSpc>
              <a:spcBef>
                <a:spcPts val="0"/>
              </a:spcBef>
              <a:defRPr i="1" sz="4800"/>
            </a:pPr>
            <a:r>
              <a:t>Engineers are expected to have technical aptitude, but they should also have the discernment to know when to build something and when not to</a:t>
            </a:r>
          </a:p>
          <a:p>
            <a:pPr marL="469900" indent="-300876" algn="r" defTabSz="914400">
              <a:lnSpc>
                <a:spcPct val="100000"/>
              </a:lnSpc>
              <a:spcBef>
                <a:spcPts val="0"/>
              </a:spcBef>
              <a:defRPr sz="4800"/>
            </a:pPr>
          </a:p>
          <a:p>
            <a:pPr algn="r" defTabSz="914400">
              <a:lnSpc>
                <a:spcPct val="100000"/>
              </a:lnSpc>
              <a:spcBef>
                <a:spcPts val="0"/>
              </a:spcBef>
              <a:defRPr b="1" sz="3300"/>
            </a:pPr>
            <a:r>
              <a:t>Demma Rodriguez</a:t>
            </a:r>
            <a:br/>
            <a:r>
              <a:t>Head of Equity Engineering</a:t>
            </a:r>
          </a:p>
          <a:p>
            <a:pPr algn="r" defTabSz="914400">
              <a:lnSpc>
                <a:spcPct val="100000"/>
              </a:lnSpc>
              <a:spcBef>
                <a:spcPts val="0"/>
              </a:spcBef>
              <a:defRPr b="1" sz="3300"/>
            </a:pPr>
            <a:r>
              <a:t>Google</a:t>
            </a:r>
          </a:p>
        </p:txBody>
      </p:sp>
      <p:sp>
        <p:nvSpPr>
          <p:cNvPr id="59"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 name="Google Shape;86;p4" descr="Google Shape;86;p4"/>
          <p:cNvPicPr>
            <a:picLocks noChangeAspect="1"/>
          </p:cNvPicPr>
          <p:nvPr/>
        </p:nvPicPr>
        <p:blipFill>
          <a:blip r:embed="rId3">
            <a:extLst/>
          </a:blip>
          <a:stretch>
            <a:fillRect/>
          </a:stretch>
        </p:blipFill>
        <p:spPr>
          <a:xfrm>
            <a:off x="650023" y="2217951"/>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pPr/>
            <a:r>
              <a:t>Quote: “Software Engineering at Google: Lessons Learned from Programming Over Time,” Wright et al, 2020 (O’Reilly)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 name="Google Shape;85;p4"/>
          <p:cNvSpPr txBox="1"/>
          <p:nvPr>
            <p:ph type="title"/>
          </p:nvPr>
        </p:nvSpPr>
        <p:spPr>
          <a:prstGeom prst="rect">
            <a:avLst/>
          </a:prstGeom>
        </p:spPr>
        <p:txBody>
          <a:bodyPr/>
          <a:lstStyle/>
          <a:p>
            <a:pPr/>
            <a:r>
              <a:t>Recognize inequities in your software</a:t>
            </a:r>
          </a:p>
        </p:txBody>
      </p:sp>
      <p:sp>
        <p:nvSpPr>
          <p:cNvPr id="66" name="Good engineers understand how products can be weaponized to create harms in certain groups…"/>
          <p:cNvSpPr txBox="1"/>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pPr/>
          </a:p>
        </p:txBody>
      </p:sp>
      <p:sp>
        <p:nvSpPr>
          <p:cNvPr id="67"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8" name="Google Shape;95;g15e7e72aa08_0_18" descr="Google Shape;95;g15e7e72aa08_0_18"/>
          <p:cNvPicPr>
            <a:picLocks noChangeAspect="1"/>
          </p:cNvPicPr>
          <p:nvPr/>
        </p:nvPicPr>
        <p:blipFill>
          <a:blip r:embed="rId3">
            <a:extLst/>
          </a:blip>
          <a:srcRect l="0" t="26540" r="0" b="17051"/>
          <a:stretch>
            <a:fillRect/>
          </a:stretch>
        </p:blipFill>
        <p:spPr>
          <a:xfrm>
            <a:off x="-1" y="6226904"/>
            <a:ext cx="24384108" cy="858344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Google Shape;85;p4"/>
          <p:cNvSpPr txBox="1"/>
          <p:nvPr>
            <p:ph type="title"/>
          </p:nvPr>
        </p:nvSpPr>
        <p:spPr>
          <a:prstGeom prst="rect">
            <a:avLst/>
          </a:prstGeom>
        </p:spPr>
        <p:txBody>
          <a:bodyPr/>
          <a:lstStyle/>
          <a:p>
            <a:pPr/>
            <a:r>
              <a:t>Recognize inequities in your software</a:t>
            </a:r>
          </a:p>
        </p:txBody>
      </p:sp>
      <p:sp>
        <p:nvSpPr>
          <p:cNvPr id="73" name="Good engineers understand how products can be weaponized……"/>
          <p:cNvSpPr txBox="1"/>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p>
          <a:p>
            <a:pPr/>
          </a:p>
        </p:txBody>
      </p:sp>
      <p:sp>
        <p:nvSpPr>
          <p:cNvPr id="74"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5" name="Google Shape;105;g15e7e72aa08_0_36" descr="Google Shape;105;g15e7e72aa08_0_36"/>
          <p:cNvPicPr>
            <a:picLocks noChangeAspect="1"/>
          </p:cNvPicPr>
          <p:nvPr/>
        </p:nvPicPr>
        <p:blipFill>
          <a:blip r:embed="rId3">
            <a:extLst/>
          </a:blip>
          <a:srcRect l="0" t="0" r="0" b="22480"/>
          <a:stretch>
            <a:fillRect/>
          </a:stretch>
        </p:blipFill>
        <p:spPr>
          <a:xfrm>
            <a:off x="-19050" y="6751266"/>
            <a:ext cx="24422249" cy="576832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Google Shape;111;p5"/>
          <p:cNvSpPr txBox="1"/>
          <p:nvPr>
            <p:ph type="title"/>
          </p:nvPr>
        </p:nvSpPr>
        <p:spPr>
          <a:prstGeom prst="rect">
            <a:avLst/>
          </a:prstGeom>
        </p:spPr>
        <p:txBody>
          <a:bodyPr/>
          <a:lstStyle/>
          <a:p>
            <a:pPr/>
            <a:r>
              <a:t>Algorithmic sentencing discriminates</a:t>
            </a:r>
          </a:p>
        </p:txBody>
      </p:sp>
      <p:sp>
        <p:nvSpPr>
          <p:cNvPr id="80" name="Google Shape;112;p5"/>
          <p:cNvSpPr txBox="1"/>
          <p:nvPr>
            <p:ph type="body" idx="1"/>
          </p:nvPr>
        </p:nvSpPr>
        <p:spPr>
          <a:prstGeom prst="rect">
            <a:avLst/>
          </a:prstGeom>
        </p:spPr>
        <p:txBody>
          <a:bodyPr/>
          <a:lstStyle>
            <a:lvl1pPr>
              <a:defRPr sz="5400"/>
            </a:lvl1pPr>
          </a:lstStyle>
          <a:p>
            <a:pPr/>
            <a:r>
              <a:t>The COMPAS sentencing tool discriminates against black defendants </a:t>
            </a:r>
          </a:p>
        </p:txBody>
      </p:sp>
      <p:sp>
        <p:nvSpPr>
          <p:cNvPr id="81"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invalidUrl="" action="" tgtFrame="" tooltip="" history="1" highlightClick="0" endSnd="0"/>
              </a:rPr>
              <a:t>“How We Analyzed the COMPAS Recidivism Algorithm” by Larson et al.</a:t>
            </a:r>
          </a:p>
        </p:txBody>
      </p:sp>
      <p:graphicFrame>
        <p:nvGraphicFramePr>
          <p:cNvPr id="83" name="Google Shape;114;p5"/>
          <p:cNvGraphicFramePr/>
          <p:nvPr/>
        </p:nvGraphicFramePr>
        <p:xfrm>
          <a:off x="1015251" y="4298351"/>
          <a:ext cx="22717531" cy="499550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6402092"/>
                <a:gridCol w="3758838"/>
                <a:gridCol w="6231476"/>
                <a:gridCol w="6312423"/>
              </a:tblGrid>
              <a:tr h="1639599">
                <a:tc>
                  <a:txBody>
                    <a:bodyPr/>
                    <a:lstStyle/>
                    <a:p>
                      <a:pPr>
                        <a:defRPr sz="4600">
                          <a:sym typeface="Arial"/>
                        </a:defRPr>
                      </a:pPr>
                    </a:p>
                  </a:txBody>
                  <a:tcPr marL="101600" marR="101600" marT="101600" marB="101600" anchor="ctr" anchorCtr="0" horzOverflow="overflow">
                    <a:solidFill>
                      <a:srgbClr val="A7A7A7"/>
                    </a:solidFill>
                  </a:tcPr>
                </a:tc>
                <a:tc>
                  <a:txBody>
                    <a:bodyPr/>
                    <a:lstStyle/>
                    <a:p>
                      <a:pPr/>
                      <a:r>
                        <a:rPr sz="4600">
                          <a:solidFill>
                            <a:srgbClr val="FFFFFF"/>
                          </a:solidFill>
                          <a:latin typeface="Helvetica Neue"/>
                          <a:ea typeface="Helvetica Neue"/>
                          <a:cs typeface="Helvetica Neue"/>
                        </a:rPr>
                        <a:t>ALL</a:t>
                      </a:r>
                    </a:p>
                  </a:txBody>
                  <a:tcPr marL="101600" marR="101600" marT="101600" marB="101600" anchor="ctr" anchorCtr="0"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anchorCtr="0"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anchorCtr="0" horzOverflow="overflow">
                    <a:solidFill>
                      <a:srgbClr val="A7A7A7"/>
                    </a:solidFill>
                  </a:tcPr>
                </a:tc>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anchorCtr="0" horzOverflow="overflow">
                    <a:solidFill>
                      <a:srgbClr val="FFFFFF"/>
                    </a:solidFill>
                  </a:tcPr>
                </a:tc>
                <a:tc>
                  <a:txBody>
                    <a:bodyPr/>
                    <a:lstStyle/>
                    <a:p>
                      <a:pPr/>
                      <a:r>
                        <a:rPr b="1" sz="8800">
                          <a:solidFill>
                            <a:srgbClr val="222222"/>
                          </a:solidFill>
                          <a:latin typeface="Helvetica Neue"/>
                          <a:ea typeface="Helvetica Neue"/>
                          <a:cs typeface="Helvetica Neue"/>
                        </a:rPr>
                        <a:t>32%</a:t>
                      </a:r>
                    </a:p>
                  </a:txBody>
                  <a:tcPr marL="101600" marR="101600" marT="101600" marB="101600" anchor="ctr" anchorCtr="0" horzOverflow="overflow">
                    <a:solidFill>
                      <a:srgbClr val="FFFFFF"/>
                    </a:solidFill>
                  </a:tcPr>
                </a:tc>
                <a:tc>
                  <a:txBody>
                    <a:bodyPr/>
                    <a:lstStyle/>
                    <a:p>
                      <a:pPr/>
                      <a:r>
                        <a:rPr b="1" sz="8800">
                          <a:solidFill>
                            <a:srgbClr val="222222"/>
                          </a:solidFill>
                          <a:latin typeface="Helvetica Neue"/>
                          <a:ea typeface="Helvetica Neue"/>
                          <a:cs typeface="Helvetica Neue"/>
                        </a:rPr>
                        <a:t>23%</a:t>
                      </a:r>
                    </a:p>
                  </a:txBody>
                  <a:tcPr marL="101600" marR="101600" marT="101600" marB="101600" anchor="ctr" anchorCtr="0" horzOverflow="overflow">
                    <a:solidFill>
                      <a:srgbClr val="FFFFFF"/>
                    </a:solidFill>
                  </a:tcPr>
                </a:tc>
                <a:tc>
                  <a:txBody>
                    <a:bodyPr/>
                    <a:lstStyle/>
                    <a:p>
                      <a:pPr/>
                      <a:r>
                        <a:rPr b="1" sz="8800">
                          <a:solidFill>
                            <a:schemeClr val="accent3">
                              <a:satOff val="-7500"/>
                              <a:lumOff val="-10588"/>
                            </a:schemeClr>
                          </a:solidFill>
                          <a:latin typeface="Helvetica Neue"/>
                          <a:ea typeface="Helvetica Neue"/>
                          <a:cs typeface="Helvetica Neue"/>
                        </a:rPr>
                        <a:t>44%</a:t>
                      </a:r>
                    </a:p>
                  </a:txBody>
                  <a:tcPr marL="101600" marR="101600" marT="101600" marB="101600" anchor="ctr" anchorCtr="0" horzOverflow="overflow">
                    <a:solidFill>
                      <a:srgbClr val="FFFFFF"/>
                    </a:solidFill>
                  </a:tcPr>
                </a:tc>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anchorCtr="0" horzOverflow="overflow">
                    <a:solidFill>
                      <a:srgbClr val="FFFFFF"/>
                    </a:solidFill>
                  </a:tcPr>
                </a:tc>
                <a:tc>
                  <a:txBody>
                    <a:bodyPr/>
                    <a:lstStyle/>
                    <a:p>
                      <a:pPr/>
                      <a:r>
                        <a:rPr b="1" sz="8800">
                          <a:solidFill>
                            <a:srgbClr val="222222"/>
                          </a:solidFill>
                          <a:latin typeface="Helvetica Neue"/>
                          <a:ea typeface="Helvetica Neue"/>
                          <a:cs typeface="Helvetica Neue"/>
                        </a:rPr>
                        <a:t>37%</a:t>
                      </a:r>
                    </a:p>
                  </a:txBody>
                  <a:tcPr marL="101600" marR="101600" marT="101600" marB="101600" anchor="ctr" anchorCtr="0" horzOverflow="overflow">
                    <a:solidFill>
                      <a:srgbClr val="FFFFFF"/>
                    </a:solidFill>
                  </a:tcPr>
                </a:tc>
                <a:tc>
                  <a:txBody>
                    <a:bodyPr/>
                    <a:lstStyle/>
                    <a:p>
                      <a:pPr/>
                      <a:r>
                        <a:rPr b="1" sz="8800">
                          <a:solidFill>
                            <a:schemeClr val="accent5"/>
                          </a:solidFill>
                          <a:latin typeface="Helvetica Neue"/>
                          <a:ea typeface="Helvetica Neue"/>
                          <a:cs typeface="Helvetica Neue"/>
                        </a:rPr>
                        <a:t>47%</a:t>
                      </a:r>
                    </a:p>
                  </a:txBody>
                  <a:tcPr marL="101600" marR="101600" marT="101600" marB="101600" anchor="ctr" anchorCtr="0" horzOverflow="overflow">
                    <a:solidFill>
                      <a:srgbClr val="FFFFFF"/>
                    </a:solidFill>
                  </a:tcPr>
                </a:tc>
                <a:tc>
                  <a:txBody>
                    <a:bodyPr/>
                    <a:lstStyle/>
                    <a:p>
                      <a:pPr/>
                      <a:r>
                        <a:rPr b="1" sz="8800">
                          <a:solidFill>
                            <a:srgbClr val="222222"/>
                          </a:solidFill>
                          <a:latin typeface="Helvetica Neue"/>
                          <a:ea typeface="Helvetica Neue"/>
                          <a:cs typeface="Helvetica Neue"/>
                        </a:rPr>
                        <a:t>28%</a:t>
                      </a:r>
                    </a:p>
                  </a:txBody>
                  <a:tcPr marL="101600" marR="101600" marT="101600" marB="101600" anchor="ctr" anchorCtr="0" horzOverflow="overflow">
                    <a:solidFill>
                      <a:srgbClr val="FFFFFF"/>
                    </a:solidFill>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Google Shape;111;p5"/>
          <p:cNvSpPr txBox="1"/>
          <p:nvPr>
            <p:ph type="title"/>
          </p:nvPr>
        </p:nvSpPr>
        <p:spPr>
          <a:prstGeom prst="rect">
            <a:avLst/>
          </a:prstGeom>
        </p:spPr>
        <p:txBody>
          <a:bodyPr/>
          <a:lstStyle/>
          <a:p>
            <a:pPr/>
            <a:r>
              <a:t>Algorithmic bias discriminates</a:t>
            </a:r>
          </a:p>
        </p:txBody>
      </p:sp>
      <p:sp>
        <p:nvSpPr>
          <p:cNvPr id="88" name="Google Shape;112;p5"/>
          <p:cNvSpPr txBox="1"/>
          <p:nvPr>
            <p:ph type="body" idx="1"/>
          </p:nvPr>
        </p:nvSpPr>
        <p:spPr>
          <a:prstGeom prst="rect">
            <a:avLst/>
          </a:prstGeom>
        </p:spPr>
        <p:txBody>
          <a:bodyPr/>
          <a:lstStyle>
            <a:lvl1pPr>
              <a:defRPr sz="5400"/>
            </a:lvl1pPr>
          </a:lstStyle>
          <a:p>
            <a:pPr/>
            <a:r>
              <a:t>…against the poorest of us</a:t>
            </a:r>
          </a:p>
        </p:txBody>
      </p:sp>
      <p:sp>
        <p:nvSpPr>
          <p:cNvPr id="89"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0" name="Google Shape;120;p6" descr="Google Shape;120;p6"/>
          <p:cNvPicPr>
            <a:picLocks noChangeAspect="1"/>
          </p:cNvPicPr>
          <p:nvPr/>
        </p:nvPicPr>
        <p:blipFill>
          <a:blip r:embed="rId3">
            <a:extLst/>
          </a:blip>
          <a:srcRect l="10232" t="0"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4" invalidUrl="" action="" tgtFrame="" tooltip="" history="1" highlightClick="0" endSnd="0"/>
              </a:rPr>
              <a:t>https://www.wsj.com/articles/SB10001424127887323777204578189391813881534</a:t>
            </a:r>
          </a:p>
        </p:txBody>
      </p:sp>
      <p:pic>
        <p:nvPicPr>
          <p:cNvPr id="92" name="Google Shape;122;p6" descr="Google Shape;122;p6"/>
          <p:cNvPicPr>
            <a:picLocks noChangeAspect="1"/>
          </p:cNvPicPr>
          <p:nvPr/>
        </p:nvPicPr>
        <p:blipFill>
          <a:blip r:embed="rId5">
            <a:extLst/>
          </a:blip>
          <a:srcRect l="9043" t="8705" r="7689" b="42891"/>
          <a:stretch>
            <a:fillRect/>
          </a:stretch>
        </p:blipFill>
        <p:spPr>
          <a:xfrm>
            <a:off x="10843730" y="3088950"/>
            <a:ext cx="13498125" cy="9804524"/>
          </a:xfrm>
          <a:prstGeom prst="rect">
            <a:avLst/>
          </a:prstGeom>
          <a:ln w="25400">
            <a:solidFill>
              <a:srgbClr val="FFFFFF"/>
            </a:solidFill>
            <a:miter lim="400000"/>
          </a:ln>
          <a:effectLst>
            <a:outerShdw sx="100000" sy="100000" kx="0" ky="0" algn="b" rotWithShape="0" blurRad="50800" dist="25400" dir="3600000">
              <a:srgbClr val="000000">
                <a:alpha val="69803"/>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Google Shape;127;p7"/>
          <p:cNvSpPr txBox="1"/>
          <p:nvPr>
            <p:ph type="title"/>
          </p:nvPr>
        </p:nvSpPr>
        <p:spPr>
          <a:prstGeom prst="rect">
            <a:avLst/>
          </a:prstGeom>
        </p:spPr>
        <p:txBody>
          <a:bodyPr/>
          <a:lstStyle/>
          <a:p>
            <a:pPr/>
            <a:r>
              <a:t>Training AI systems impacts climate</a:t>
            </a:r>
          </a:p>
        </p:txBody>
      </p:sp>
      <p:sp>
        <p:nvSpPr>
          <p:cNvPr id="97" name="Double-click to edit"/>
          <p:cNvSpPr txBox="1"/>
          <p:nvPr>
            <p:ph type="body" sz="quarter" idx="1"/>
          </p:nvPr>
        </p:nvSpPr>
        <p:spPr>
          <a:xfrm>
            <a:off x="671465" y="1886743"/>
            <a:ext cx="23392404" cy="1698479"/>
          </a:xfrm>
          <a:prstGeom prst="rect">
            <a:avLst/>
          </a:prstGeom>
        </p:spPr>
        <p:txBody>
          <a:bodyPr/>
          <a:lstStyle/>
          <a:p>
            <a:pPr/>
          </a:p>
        </p:txBody>
      </p:sp>
      <p:sp>
        <p:nvSpPr>
          <p:cNvPr id="98"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9" name="Google Shape;129;p7" descr="Google Shape;129;p7"/>
          <p:cNvPicPr>
            <a:picLocks noChangeAspect="1"/>
          </p:cNvPicPr>
          <p:nvPr/>
        </p:nvPicPr>
        <p:blipFill>
          <a:blip r:embed="rId3">
            <a:extLst/>
          </a:blip>
          <a:srcRect l="1145" t="0" r="9197" b="0"/>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4" invalidUrl="" action="" tgtFrame="" tooltip="" history="1" highlightClick="0" endSnd="0"/>
              </a:rPr>
              <a:t>“Energy and Policy Considerations for Deep Learning in NLP” by Strubell et al in ACL19</a:t>
            </a:r>
          </a:p>
        </p:txBody>
      </p:sp>
      <p:pic>
        <p:nvPicPr>
          <p:cNvPr id="101" name="Google Shape;131;p7" descr="Google Shape;131;p7"/>
          <p:cNvPicPr>
            <a:picLocks noChangeAspect="1"/>
          </p:cNvPicPr>
          <p:nvPr/>
        </p:nvPicPr>
        <p:blipFill>
          <a:blip r:embed="rId5">
            <a:extLst/>
          </a:blip>
          <a:stretch>
            <a:fillRect/>
          </a:stretch>
        </p:blipFill>
        <p:spPr>
          <a:xfrm>
            <a:off x="-183048" y="2911012"/>
            <a:ext cx="12323612" cy="10053474"/>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6" invalidUrl="" action="" tgtFrame="" tooltip="" history="1" highlightClick="0" endSnd="0"/>
              </a:rPr>
              <a:t>https://www.theregister.com/2020/11/04/gpt3_carbon_footprint_estimate/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